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332" r:id="rId3"/>
    <p:sldId id="336" r:id="rId4"/>
    <p:sldId id="333" r:id="rId5"/>
    <p:sldId id="337" r:id="rId6"/>
    <p:sldId id="334" r:id="rId7"/>
    <p:sldId id="341" r:id="rId8"/>
    <p:sldId id="345" r:id="rId9"/>
    <p:sldId id="340" r:id="rId10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60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56" y="102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7478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1620893"/>
            <a:ext cx="16460232" cy="1"/>
          </a:xfrm>
          <a:prstGeom prst="line">
            <a:avLst/>
          </a:prstGeom>
          <a:ln w="75390">
            <a:solidFill>
              <a:srgbClr val="00E6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bk object 17"/>
          <p:cNvSpPr/>
          <p:nvPr/>
        </p:nvSpPr>
        <p:spPr>
          <a:xfrm>
            <a:off x="17850684" y="1620891"/>
            <a:ext cx="2253415" cy="1"/>
          </a:xfrm>
          <a:prstGeom prst="line">
            <a:avLst/>
          </a:prstGeom>
          <a:ln w="75390">
            <a:solidFill>
              <a:srgbClr val="DADADA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05205" y="452373"/>
            <a:ext cx="18093690" cy="180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18093690" cy="746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8831923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lang="ru-RU"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876745" y="2794292"/>
            <a:ext cx="18350609" cy="707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ОТЧЕТ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по реализации проекта «Оптимизация процесса проведения проверки проектов контрактов заказчиков по отдельным закупкам»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50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Срок реализации с 07.11.2021 до 20.03.2022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Руководитель рабочей группы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начальник отдела организации 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закупок работ, услуг 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 Абашкина И.Е.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012"/>
            <a:ext cx="3110282" cy="311028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DAB963-374E-46EC-92B2-52A697E57041}"/>
              </a:ext>
            </a:extLst>
          </p:cNvPr>
          <p:cNvSpPr/>
          <p:nvPr/>
        </p:nvSpPr>
        <p:spPr>
          <a:xfrm>
            <a:off x="2818006" y="1044682"/>
            <a:ext cx="9900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ГКУ РО «Центр закупок Рязанской области»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425" y="1722735"/>
            <a:ext cx="382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Rubik Regular"/>
              </a:rPr>
              <a:t>Руководство проекта</a:t>
            </a:r>
          </a:p>
          <a:p>
            <a:r>
              <a:rPr lang="ru-RU" sz="1600" b="1" dirty="0">
                <a:latin typeface="Rubik Regular"/>
              </a:rPr>
              <a:t>(непосредственно отвечающие </a:t>
            </a:r>
          </a:p>
          <a:p>
            <a:r>
              <a:rPr lang="ru-RU" sz="1600" b="1" dirty="0">
                <a:latin typeface="Rubik Regular"/>
              </a:rPr>
              <a:t>за результат проекта,</a:t>
            </a:r>
          </a:p>
          <a:p>
            <a:r>
              <a:rPr lang="ru-RU" sz="1600" b="1" dirty="0">
                <a:latin typeface="Rubik Regular"/>
              </a:rPr>
              <a:t>принимающие основные решения)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8" y="2943980"/>
            <a:ext cx="2701701" cy="2433064"/>
          </a:xfrm>
          <a:prstGeom prst="rect">
            <a:avLst/>
          </a:prstGeom>
        </p:spPr>
      </p:pic>
      <p:sp>
        <p:nvSpPr>
          <p:cNvPr id="5" name="Rectangle 53">
            <a:extLst>
              <a:ext uri="{FF2B5EF4-FFF2-40B4-BE49-F238E27FC236}">
                <a16:creationId xmlns:a16="http://schemas.microsoft.com/office/drawing/2014/main" id="{42640636-BACF-48C8-AE6C-7B90C9958A93}"/>
              </a:ext>
            </a:extLst>
          </p:cNvPr>
          <p:cNvSpPr txBox="1"/>
          <p:nvPr/>
        </p:nvSpPr>
        <p:spPr>
          <a:xfrm>
            <a:off x="346298" y="5477184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Косыч  Ю.А.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</a:rPr>
              <a:t>Директор ГКУ РО «Центр закупок Рязанской области»</a:t>
            </a:r>
            <a:endParaRPr lang="en-US" sz="1400" dirty="0">
              <a:solidFill>
                <a:schemeClr val="tx1"/>
              </a:solidFill>
              <a:latin typeface="Rubik Regular"/>
            </a:endParaRPr>
          </a:p>
        </p:txBody>
      </p:sp>
      <p:sp>
        <p:nvSpPr>
          <p:cNvPr id="6" name="Rectangle 165">
            <a:extLst>
              <a:ext uri="{FF2B5EF4-FFF2-40B4-BE49-F238E27FC236}">
                <a16:creationId xmlns:a16="http://schemas.microsoft.com/office/drawing/2014/main" id="{2D8BDFBD-F282-4787-AE75-C1F837757C2D}"/>
              </a:ext>
            </a:extLst>
          </p:cNvPr>
          <p:cNvSpPr txBox="1"/>
          <p:nvPr/>
        </p:nvSpPr>
        <p:spPr>
          <a:xfrm>
            <a:off x="372110" y="6421343"/>
            <a:ext cx="23360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Rubik Regular"/>
              </a:rPr>
              <a:t>Руководитель проекта</a:t>
            </a:r>
            <a:endParaRPr lang="en-US" sz="1600" b="1" dirty="0">
              <a:solidFill>
                <a:schemeClr val="tx1"/>
              </a:solidFill>
              <a:latin typeface="Rubik Regular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9436" y="1739433"/>
            <a:ext cx="24606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Rubik Regular"/>
              </a:rPr>
              <a:t>Команда проекта</a:t>
            </a:r>
            <a:r>
              <a:rPr lang="en-US" sz="1600" b="1" dirty="0">
                <a:latin typeface="Rubik Regular"/>
              </a:rPr>
              <a:t> </a:t>
            </a:r>
            <a:endParaRPr lang="ru-RU" sz="1600" b="1" dirty="0">
              <a:latin typeface="Rubik Regular"/>
            </a:endParaRPr>
          </a:p>
          <a:p>
            <a:endParaRPr lang="ru-RU" dirty="0"/>
          </a:p>
        </p:txBody>
      </p:sp>
      <p:sp>
        <p:nvSpPr>
          <p:cNvPr id="13" name="Rectangle 53">
            <a:extLst>
              <a:ext uri="{FF2B5EF4-FFF2-40B4-BE49-F238E27FC236}">
                <a16:creationId xmlns:a16="http://schemas.microsoft.com/office/drawing/2014/main" id="{42640636-BACF-48C8-AE6C-7B90C9958A93}"/>
              </a:ext>
            </a:extLst>
          </p:cNvPr>
          <p:cNvSpPr txBox="1"/>
          <p:nvPr/>
        </p:nvSpPr>
        <p:spPr>
          <a:xfrm>
            <a:off x="4658361" y="5477183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Кондратьева А.А.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  <a:cs typeface="Times New Roman"/>
              </a:rPr>
              <a:t>Начальник отдела организации закупок товаров</a:t>
            </a: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42640636-BACF-48C8-AE6C-7B90C9958A93}"/>
              </a:ext>
            </a:extLst>
          </p:cNvPr>
          <p:cNvSpPr txBox="1"/>
          <p:nvPr/>
        </p:nvSpPr>
        <p:spPr>
          <a:xfrm>
            <a:off x="346298" y="9433848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Абашкина И.Е.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</a:rPr>
              <a:t>начальник отдела организации закупок работ, услуг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8489" r="15541" b="9870"/>
          <a:stretch/>
        </p:blipFill>
        <p:spPr>
          <a:xfrm>
            <a:off x="4627984" y="2943979"/>
            <a:ext cx="2478367" cy="23651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929879" y="953322"/>
            <a:ext cx="400933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Рабочая группа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180D17-84EC-4D65-8EA2-C95D1E6DF7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920" t="14768" r="35142" b="5703"/>
          <a:stretch/>
        </p:blipFill>
        <p:spPr>
          <a:xfrm>
            <a:off x="12710227" y="1739432"/>
            <a:ext cx="5708402" cy="78897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120C2-1E21-4D7E-B42D-4F186FFA8F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85" t="38113" r="34466" b="46798"/>
          <a:stretch/>
        </p:blipFill>
        <p:spPr>
          <a:xfrm>
            <a:off x="12722861" y="9448815"/>
            <a:ext cx="5882379" cy="12627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0C4FA89-1F67-49E3-ABF8-EF352F215D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4" y="6797471"/>
            <a:ext cx="2729895" cy="25136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9A68F8-DE2C-4E43-BC81-28B84B8F2A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7955" r="32304" b="50000"/>
          <a:stretch/>
        </p:blipFill>
        <p:spPr>
          <a:xfrm>
            <a:off x="4658361" y="6871081"/>
            <a:ext cx="2259279" cy="2366387"/>
          </a:xfrm>
          <a:prstGeom prst="rect">
            <a:avLst/>
          </a:prstGeom>
        </p:spPr>
      </p:pic>
      <p:sp>
        <p:nvSpPr>
          <p:cNvPr id="19" name="Rectangle 53">
            <a:extLst>
              <a:ext uri="{FF2B5EF4-FFF2-40B4-BE49-F238E27FC236}">
                <a16:creationId xmlns:a16="http://schemas.microsoft.com/office/drawing/2014/main" id="{7F0497BA-410F-4D79-9186-C245932B2FC5}"/>
              </a:ext>
            </a:extLst>
          </p:cNvPr>
          <p:cNvSpPr txBox="1"/>
          <p:nvPr/>
        </p:nvSpPr>
        <p:spPr>
          <a:xfrm>
            <a:off x="4658361" y="9433847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Никишкина О.Н.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  <a:cs typeface="Times New Roman"/>
              </a:rPr>
              <a:t>Заместитель начальника отдела совместных закупок</a:t>
            </a:r>
            <a:endParaRPr lang="ru-RU" sz="1400" dirty="0">
              <a:solidFill>
                <a:schemeClr val="tx1"/>
              </a:solidFill>
              <a:latin typeface="Rubik Regular"/>
            </a:endParaRPr>
          </a:p>
        </p:txBody>
      </p:sp>
      <p:pic>
        <p:nvPicPr>
          <p:cNvPr id="23" name="Picture 5" descr="\\fs0.czro.net\общая папка\6. Деятельность учреждения\Фото и видео\ВСЕ ФОТО здесь\2018 год\ФОТО ВСЕ ОТДЕЛЫ 2018\Юр лица\DSC03268.jpg">
            <a:extLst>
              <a:ext uri="{FF2B5EF4-FFF2-40B4-BE49-F238E27FC236}">
                <a16:creationId xmlns:a16="http://schemas.microsoft.com/office/drawing/2014/main" id="{22CF5E83-84E5-428A-9BCC-FE3B0DA9A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9166" r="9241" b="49517"/>
          <a:stretch/>
        </p:blipFill>
        <p:spPr bwMode="auto">
          <a:xfrm>
            <a:off x="8162163" y="2910004"/>
            <a:ext cx="2701701" cy="24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53">
            <a:extLst>
              <a:ext uri="{FF2B5EF4-FFF2-40B4-BE49-F238E27FC236}">
                <a16:creationId xmlns:a16="http://schemas.microsoft.com/office/drawing/2014/main" id="{20EE91FF-A20B-47C5-AB13-72AAD00328E7}"/>
              </a:ext>
            </a:extLst>
          </p:cNvPr>
          <p:cNvSpPr txBox="1"/>
          <p:nvPr/>
        </p:nvSpPr>
        <p:spPr>
          <a:xfrm>
            <a:off x="8162163" y="5477182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Деева Е.А..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  <a:cs typeface="Times New Roman"/>
              </a:rPr>
              <a:t>Главный специалист отдела организации закупок работ, услуг</a:t>
            </a:r>
          </a:p>
        </p:txBody>
      </p:sp>
      <p:pic>
        <p:nvPicPr>
          <p:cNvPr id="26" name="Picture 6" descr="\\fs0.czro.net\общая папка\6. Деятельность учреждения\Фото и видео\ВСЕ ФОТО здесь\2018 год\ФОТО ВСЕ ОТДЕЛЫ 2018\Товары\DSC03154.jpg">
            <a:extLst>
              <a:ext uri="{FF2B5EF4-FFF2-40B4-BE49-F238E27FC236}">
                <a16:creationId xmlns:a16="http://schemas.microsoft.com/office/drawing/2014/main" id="{F5D53008-A7B2-419D-9B09-39ED2AD08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12803" r="35708" b="45506"/>
          <a:stretch/>
        </p:blipFill>
        <p:spPr bwMode="auto">
          <a:xfrm>
            <a:off x="8086025" y="6668769"/>
            <a:ext cx="2631253" cy="27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3">
            <a:extLst>
              <a:ext uri="{FF2B5EF4-FFF2-40B4-BE49-F238E27FC236}">
                <a16:creationId xmlns:a16="http://schemas.microsoft.com/office/drawing/2014/main" id="{6983D020-8758-46BE-8341-5A642237E9F2}"/>
              </a:ext>
            </a:extLst>
          </p:cNvPr>
          <p:cNvSpPr txBox="1"/>
          <p:nvPr/>
        </p:nvSpPr>
        <p:spPr>
          <a:xfrm>
            <a:off x="8061014" y="9477405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Гребенюк С.А.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  <a:cs typeface="Times New Roman"/>
              </a:rPr>
              <a:t>Заместитель начальника отдела организации закупок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3611365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1EF05F3-D1BE-4D4C-93DC-462500D0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2292350"/>
            <a:ext cx="20104100" cy="425132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CF0DD9C-B10A-4782-990B-1CEA02DE7612}"/>
              </a:ext>
            </a:extLst>
          </p:cNvPr>
          <p:cNvSpPr txBox="1"/>
          <p:nvPr/>
        </p:nvSpPr>
        <p:spPr>
          <a:xfrm>
            <a:off x="253012" y="1685925"/>
            <a:ext cx="195208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Текущая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5E377A-8982-47AB-A121-B341ECE3E794}"/>
              </a:ext>
            </a:extLst>
          </p:cNvPr>
          <p:cNvSpPr txBox="1"/>
          <p:nvPr/>
        </p:nvSpPr>
        <p:spPr>
          <a:xfrm>
            <a:off x="253012" y="6479857"/>
            <a:ext cx="199072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Целевая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54817D-7DBD-4FB6-8BD6-F21AEEE51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53250"/>
            <a:ext cx="20104100" cy="42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55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52876" y="953322"/>
            <a:ext cx="58528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Диаграмма Спаггети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CC8254-72DE-493E-B251-D7AC085A5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1342" r="5990" b="5749"/>
          <a:stretch/>
        </p:blipFill>
        <p:spPr>
          <a:xfrm>
            <a:off x="232833" y="2838390"/>
            <a:ext cx="9524498" cy="7696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6B832C-36B8-40F3-8E7A-0B40CE429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r="8822" b="8619"/>
          <a:stretch/>
        </p:blipFill>
        <p:spPr>
          <a:xfrm>
            <a:off x="10346771" y="2838390"/>
            <a:ext cx="9369979" cy="769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5019F4-4BF2-4E5A-B495-8133F60CF39D}"/>
              </a:ext>
            </a:extLst>
          </p:cNvPr>
          <p:cNvSpPr txBox="1"/>
          <p:nvPr/>
        </p:nvSpPr>
        <p:spPr>
          <a:xfrm>
            <a:off x="253012" y="1685925"/>
            <a:ext cx="950431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Текущая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8B428-5122-446F-B0BA-62F7B484F746}"/>
              </a:ext>
            </a:extLst>
          </p:cNvPr>
          <p:cNvSpPr txBox="1"/>
          <p:nvPr/>
        </p:nvSpPr>
        <p:spPr>
          <a:xfrm>
            <a:off x="10052050" y="1685925"/>
            <a:ext cx="98134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Целевая</a:t>
            </a:r>
          </a:p>
        </p:txBody>
      </p:sp>
    </p:spTree>
    <p:extLst>
      <p:ext uri="{BB962C8B-B14F-4D97-AF65-F5344CB8AC3E}">
        <p14:creationId xmlns:p14="http://schemas.microsoft.com/office/powerpoint/2010/main" val="22221189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657350" y="898269"/>
            <a:ext cx="182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ТОП 5 проблем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6459D41-9D93-4820-BC8A-27DCF0D49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1591"/>
              </p:ext>
            </p:extLst>
          </p:nvPr>
        </p:nvGraphicFramePr>
        <p:xfrm>
          <a:off x="190500" y="1803050"/>
          <a:ext cx="19754850" cy="9346131"/>
        </p:xfrm>
        <a:graphic>
          <a:graphicData uri="http://schemas.openxmlformats.org/drawingml/2006/table">
            <a:tbl>
              <a:tblPr firstRow="1" firstCol="1" bandRow="1"/>
              <a:tblGrid>
                <a:gridCol w="597780">
                  <a:extLst>
                    <a:ext uri="{9D8B030D-6E8A-4147-A177-3AD203B41FA5}">
                      <a16:colId xmlns:a16="http://schemas.microsoft.com/office/drawing/2014/main" val="2935368045"/>
                    </a:ext>
                  </a:extLst>
                </a:gridCol>
                <a:gridCol w="4640434">
                  <a:extLst>
                    <a:ext uri="{9D8B030D-6E8A-4147-A177-3AD203B41FA5}">
                      <a16:colId xmlns:a16="http://schemas.microsoft.com/office/drawing/2014/main" val="2853613050"/>
                    </a:ext>
                  </a:extLst>
                </a:gridCol>
                <a:gridCol w="2906994">
                  <a:extLst>
                    <a:ext uri="{9D8B030D-6E8A-4147-A177-3AD203B41FA5}">
                      <a16:colId xmlns:a16="http://schemas.microsoft.com/office/drawing/2014/main" val="1841212737"/>
                    </a:ext>
                  </a:extLst>
                </a:gridCol>
                <a:gridCol w="2906994">
                  <a:extLst>
                    <a:ext uri="{9D8B030D-6E8A-4147-A177-3AD203B41FA5}">
                      <a16:colId xmlns:a16="http://schemas.microsoft.com/office/drawing/2014/main" val="3020646307"/>
                    </a:ext>
                  </a:extLst>
                </a:gridCol>
                <a:gridCol w="3985200">
                  <a:extLst>
                    <a:ext uri="{9D8B030D-6E8A-4147-A177-3AD203B41FA5}">
                      <a16:colId xmlns:a16="http://schemas.microsoft.com/office/drawing/2014/main" val="464825109"/>
                    </a:ext>
                  </a:extLst>
                </a:gridCol>
                <a:gridCol w="1944924">
                  <a:extLst>
                    <a:ext uri="{9D8B030D-6E8A-4147-A177-3AD203B41FA5}">
                      <a16:colId xmlns:a16="http://schemas.microsoft.com/office/drawing/2014/main" val="82924895"/>
                    </a:ext>
                  </a:extLst>
                </a:gridCol>
                <a:gridCol w="1559851">
                  <a:extLst>
                    <a:ext uri="{9D8B030D-6E8A-4147-A177-3AD203B41FA5}">
                      <a16:colId xmlns:a16="http://schemas.microsoft.com/office/drawing/2014/main" val="2763905775"/>
                    </a:ext>
                  </a:extLst>
                </a:gridCol>
                <a:gridCol w="1212673">
                  <a:extLst>
                    <a:ext uri="{9D8B030D-6E8A-4147-A177-3AD203B41FA5}">
                      <a16:colId xmlns:a16="http://schemas.microsoft.com/office/drawing/2014/main" val="845272290"/>
                    </a:ext>
                  </a:extLst>
                </a:gridCol>
              </a:tblGrid>
              <a:tr h="3947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проблемы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Почему?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Первопричина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Решения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Вклад (мин.)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Вклад (руб.)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Иное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951397"/>
                  </a:ext>
                </a:extLst>
              </a:tr>
              <a:tr h="15301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неприменения заказчиком типового контракта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Почему?  - Заказчики не знают о существовании типового контракта, соответствующего объекту закупки и выбранному коду ОКПД2 - Почему? – В функционале «заявка на закупку» в ВЕБ-Торги КС отсутствует типовой контракт 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функционале «заявка на закупку» в ВЕБ-Торги КС отсутствует типовой контракт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Автоматизированный функционал в системе ВЕБ-Торги-КС по информированию Заказчиков о наличии типового контракта и возможности генерации его печатной формы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Предотвращение нарушений законодательства о контрактной системе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29692"/>
                  </a:ext>
                </a:extLst>
              </a:tr>
              <a:tr h="1670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Трудоемкость поиска заказчиком формы типового контракта 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Почему? – Заказчику нужно перейти на другие информационные ресурсы, чтобы найти типовой контракт и изучить его информационную карту  – Почему? – В функционале «заявка на закупку» в ВЕБ-Торги КС отсутствует типовой контракт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функционале «заявка на закупку» в ВЕБ-Торги КС отсутствует типовой контракт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Автоматизированный функционал в системе ВЕБ-Торги-КС по информированию Заказчиков о наличии типового контракта и возможности генерации его печатной формы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107"/>
                  </a:ext>
                </a:extLst>
              </a:tr>
              <a:tr h="1809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выбора заказчиком типового контракта, не соответствующего объекту закупки 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Почему? – Информационные ресурсы содержат множество  типовых контрактов, причем в наименовании одного типового контракта объединены разные товары, работы, услуги – В функционале «заявка на закупку» в ВЕБ-Торги КС отсутствует типовой контракт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функционале «заявка на закупку» в ВЕБ-Торги КС отсутствует типовой контракт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Автоматизированный функционал в системе ВЕБ-Торги-КС по информированию Заказчиков о наличии типового контракта и возможности генерации его печатной формы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Предотвращение нарушений законодательства о контрактной системе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4523"/>
                  </a:ext>
                </a:extLst>
              </a:tr>
              <a:tr h="1970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Трудоемкость формирования заказчиком текстового документа проекта контракта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Почему? – Заказчик вручную формирует проект контракта на основе типового контракта   – Почему? – На сторонних информационных ресурсах можно найти только форму типового контракта – Почему? - Документ не генерируется из ВЕБ-Торги КС автоматически, а составляется вручную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 не генерируется из ВЕБ-Торги-КС автоматически, а составляется вручную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Генерирование печатной формы проекта контракта посредством системы ВЕБ-Торги-КС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91116"/>
                  </a:ext>
                </a:extLst>
              </a:tr>
              <a:tr h="1970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формировании текстового документа риск включения заказчиком в проект контракта положений, отсутствующих в типовом контракте 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Почему? – Заказчик вручную формирует проект контракта на основе типового контракта  – Почему? – На сторонних информационных ресурсах можно найти только форму типового контракта – Почему? - Документ не генерируется из ВЕБ-Торги КС автоматически, а составляется вручную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 не генерируется из ВЕБ-Торги-КС автоматически, а составляется вручную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Генерирование печатной формы проекта контракта посредством системы ВЕБ-Торги-КС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Предотвращение нарушений законодательства о контрактной системе</a:t>
                      </a:r>
                    </a:p>
                  </a:txBody>
                  <a:tcPr marL="57306" marR="57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9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760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19300" y="953322"/>
            <a:ext cx="49575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Карточка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B5300A-A532-4D65-AD00-4C81C6EB2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11" t="15639" r="16041" b="10130"/>
          <a:stretch/>
        </p:blipFill>
        <p:spPr>
          <a:xfrm>
            <a:off x="1439895" y="1676400"/>
            <a:ext cx="17634858" cy="95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10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924E5-BCF2-4E42-B8EF-F3E9AB34C6AA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8A243A-2998-47CD-AE9D-AE37215BE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9" r="25645" b="55059"/>
          <a:stretch/>
        </p:blipFill>
        <p:spPr>
          <a:xfrm>
            <a:off x="301309" y="1754238"/>
            <a:ext cx="9624223" cy="39801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43B835-966C-4877-9501-42331AB19FC5}"/>
              </a:ext>
            </a:extLst>
          </p:cNvPr>
          <p:cNvSpPr/>
          <p:nvPr/>
        </p:nvSpPr>
        <p:spPr>
          <a:xfrm>
            <a:off x="762000" y="2116014"/>
            <a:ext cx="3681663" cy="147587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37650" y="2089783"/>
            <a:ext cx="1828800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+mn-lt"/>
              </a:rPr>
              <a:t>1</a:t>
            </a:r>
            <a:r>
              <a:rPr lang="ru-RU" sz="4000" dirty="0">
                <a:latin typeface="+mn-lt"/>
              </a:rPr>
              <a:t>,2,3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50519D-54BA-4AB6-8070-EBE2124BA6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894" b="53172"/>
          <a:stretch/>
        </p:blipFill>
        <p:spPr>
          <a:xfrm>
            <a:off x="441158" y="6528560"/>
            <a:ext cx="9344526" cy="387799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F5A0A9-5B79-4D4F-84C3-404FCEDA586A}"/>
              </a:ext>
            </a:extLst>
          </p:cNvPr>
          <p:cNvSpPr/>
          <p:nvPr/>
        </p:nvSpPr>
        <p:spPr>
          <a:xfrm>
            <a:off x="1060032" y="7001350"/>
            <a:ext cx="3681663" cy="147587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07C692-798A-4572-A4B5-8BD969062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236" y="3591889"/>
            <a:ext cx="9909098" cy="62799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920DD2-E0E8-47E9-A3F0-C38C5C2E3E93}"/>
              </a:ext>
            </a:extLst>
          </p:cNvPr>
          <p:cNvSpPr/>
          <p:nvPr/>
        </p:nvSpPr>
        <p:spPr>
          <a:xfrm>
            <a:off x="11047445" y="3985246"/>
            <a:ext cx="3681663" cy="147587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D7FC838-47F1-4734-B36B-1F6B96372BDB}"/>
              </a:ext>
            </a:extLst>
          </p:cNvPr>
          <p:cNvSpPr/>
          <p:nvPr/>
        </p:nvSpPr>
        <p:spPr>
          <a:xfrm>
            <a:off x="9116988" y="6007355"/>
            <a:ext cx="1828800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4,5,6</a:t>
            </a:r>
          </a:p>
        </p:txBody>
      </p:sp>
    </p:spTree>
    <p:extLst>
      <p:ext uri="{BB962C8B-B14F-4D97-AF65-F5344CB8AC3E}">
        <p14:creationId xmlns:p14="http://schemas.microsoft.com/office/powerpoint/2010/main" val="28608481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8D4E4-D79E-4737-94ED-05B413B8419B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83C1513-DE77-427F-9BF1-4BAFB5EC40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657" r="30440" b="4476"/>
          <a:stretch/>
        </p:blipFill>
        <p:spPr>
          <a:xfrm>
            <a:off x="399048" y="1937686"/>
            <a:ext cx="8352192" cy="35647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B61CF0-D6AE-4527-B1A2-EC49094BD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26" b="49308"/>
          <a:stretch/>
        </p:blipFill>
        <p:spPr>
          <a:xfrm>
            <a:off x="399048" y="6113311"/>
            <a:ext cx="8352192" cy="356475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3421C0C-7152-4960-B739-A1EACA632EE7}"/>
              </a:ext>
            </a:extLst>
          </p:cNvPr>
          <p:cNvSpPr/>
          <p:nvPr/>
        </p:nvSpPr>
        <p:spPr>
          <a:xfrm>
            <a:off x="1676400" y="2457081"/>
            <a:ext cx="3681663" cy="147587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98C1C6-F230-42E0-99EF-3674E6DBD4C0}"/>
              </a:ext>
            </a:extLst>
          </p:cNvPr>
          <p:cNvSpPr/>
          <p:nvPr/>
        </p:nvSpPr>
        <p:spPr>
          <a:xfrm>
            <a:off x="2925064" y="6426057"/>
            <a:ext cx="3681663" cy="147587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AABF89-C35B-4C32-A8E9-2A678D746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43" y="3340582"/>
            <a:ext cx="10797445" cy="63374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36840" y="3340582"/>
            <a:ext cx="1828800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+mn-lt"/>
              </a:rPr>
              <a:t>8</a:t>
            </a:r>
            <a:r>
              <a:rPr lang="ru-RU" sz="4000" dirty="0">
                <a:latin typeface="+mn-lt"/>
              </a:rPr>
              <a:t>,10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7E17C4-CA70-45ED-BD81-DF0C57D08785}"/>
              </a:ext>
            </a:extLst>
          </p:cNvPr>
          <p:cNvSpPr/>
          <p:nvPr/>
        </p:nvSpPr>
        <p:spPr>
          <a:xfrm>
            <a:off x="8027592" y="7855568"/>
            <a:ext cx="1828800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7,9</a:t>
            </a:r>
          </a:p>
        </p:txBody>
      </p:sp>
    </p:spTree>
    <p:extLst>
      <p:ext uri="{BB962C8B-B14F-4D97-AF65-F5344CB8AC3E}">
        <p14:creationId xmlns:p14="http://schemas.microsoft.com/office/powerpoint/2010/main" val="22534599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927991" y="4036040"/>
            <a:ext cx="1835060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600" b="1" dirty="0"/>
              <a:t>СПАСИБО ЗА ВНИМАНИЕ!</a:t>
            </a:r>
          </a:p>
          <a:p>
            <a:pPr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8207219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644</Words>
  <Application>Microsoft Office PowerPoint</Application>
  <PresentationFormat>Произвольный</PresentationFormat>
  <Paragraphs>105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Helvetica Neue</vt:lpstr>
      <vt:lpstr>Rubik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Secretary</dc:creator>
  <cp:lastModifiedBy>Office8 MS</cp:lastModifiedBy>
  <cp:revision>146</cp:revision>
  <dcterms:modified xsi:type="dcterms:W3CDTF">2022-03-18T13:12:10Z</dcterms:modified>
</cp:coreProperties>
</file>